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5"/>
  </p:handoutMasterIdLst>
  <p:sldIdLst>
    <p:sldId id="256" r:id="rId2"/>
    <p:sldId id="270" r:id="rId3"/>
    <p:sldId id="273" r:id="rId4"/>
    <p:sldId id="272" r:id="rId5"/>
    <p:sldId id="274" r:id="rId6"/>
    <p:sldId id="265" r:id="rId7"/>
    <p:sldId id="271" r:id="rId8"/>
    <p:sldId id="257" r:id="rId9"/>
    <p:sldId id="258" r:id="rId10"/>
    <p:sldId id="259" r:id="rId11"/>
    <p:sldId id="261" r:id="rId12"/>
    <p:sldId id="264" r:id="rId13"/>
    <p:sldId id="262" r:id="rId14"/>
    <p:sldId id="263" r:id="rId15"/>
    <p:sldId id="260" r:id="rId16"/>
    <p:sldId id="275" r:id="rId17"/>
    <p:sldId id="276" r:id="rId18"/>
    <p:sldId id="277" r:id="rId19"/>
    <p:sldId id="266" r:id="rId20"/>
    <p:sldId id="267" r:id="rId21"/>
    <p:sldId id="278" r:id="rId22"/>
    <p:sldId id="268" r:id="rId23"/>
    <p:sldId id="269" r:id="rId2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1" d="100"/>
          <a:sy n="51" d="100"/>
        </p:scale>
        <p:origin x="40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C2E5D5-95EE-478C-8F62-16483B9929FE}" type="datetimeFigureOut">
              <a:rPr lang="en-GB" smtClean="0"/>
              <a:t>29/08/2019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C763A-44F6-425C-8A0A-737BF25FDDF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112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8/29/2019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lincolnshirewestccg.nhs.uk/your-health-local-services/self-care-pharmacies-and-gps/gp-practice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watchlincolnshire.co.uk/report/2019-07-08/lincolnshire-public-%E2%80%9Ctalk-about%E2%80%9D-nhs-long-term-plan-report" TargetMode="External"/><Relationship Id="rId2" Type="http://schemas.openxmlformats.org/officeDocument/2006/relationships/hyperlink" Target="https://www.healthwatchlincolnshire.co.uk/report/2019-06-14/hwl-escalation-paper-8-day-remova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s://www.healthwatchlincolnshire.co.uk/report/2019-08-01/healthwatch-talks-about-primary-care-networks-pcns-neighbourhood-workingteams-nt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healthwatchlincolnshire.co.uk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healthwatchlincolnshire.co.uk/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healthwatchlincolnshire.co.uk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4415" y="1512612"/>
            <a:ext cx="7766936" cy="1646302"/>
          </a:xfrm>
        </p:spPr>
        <p:txBody>
          <a:bodyPr/>
          <a:lstStyle/>
          <a:p>
            <a:r>
              <a:rPr lang="en-GB" dirty="0" smtClean="0"/>
              <a:t>General Practice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1757" y="3250733"/>
            <a:ext cx="7766936" cy="1096899"/>
          </a:xfrm>
        </p:spPr>
        <p:txBody>
          <a:bodyPr>
            <a:normAutofit/>
          </a:bodyPr>
          <a:lstStyle/>
          <a:p>
            <a:r>
              <a:rPr lang="en-GB" sz="3200" dirty="0"/>
              <a:t>K</a:t>
            </a:r>
            <a:r>
              <a:rPr lang="en-GB" sz="3200" dirty="0" smtClean="0"/>
              <a:t>ey Messages to Patients</a:t>
            </a:r>
            <a:endParaRPr lang="en-GB" sz="32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3" y="603965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27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Find out more about people who work at the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Lincolnshire NHS has produced a series of videos explaining the roles of a number of people who you might find in a Lincolnshire surgery.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These can be used for information through the surgery information service (i.e., visual information on screen) or as part of information days for patients.</a:t>
            </a:r>
          </a:p>
          <a:p>
            <a:pPr marL="0" indent="0">
              <a:buNone/>
            </a:pPr>
            <a:r>
              <a:rPr lang="en-GB" dirty="0" smtClean="0"/>
              <a:t>Link to video materials produced by Lincolnshire NHS </a:t>
            </a:r>
          </a:p>
          <a:p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://www.lincolnshirewestccg.nhs.uk/your-health-local-services/self-care-pharmacies-and-gps/gp-practices</a:t>
            </a:r>
            <a:r>
              <a:rPr lang="en-GB" dirty="0" smtClean="0">
                <a:hlinkClick r:id="rId2"/>
              </a:rPr>
              <a:t>/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0" y="589436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64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messages to consider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b="1" dirty="0" smtClean="0"/>
              <a:t>Getting the best out of your experience at your surgery</a:t>
            </a:r>
          </a:p>
          <a:p>
            <a:pPr marL="0" indent="0">
              <a:buNone/>
            </a:pPr>
            <a:r>
              <a:rPr lang="en-GB" sz="2000" b="1" dirty="0" smtClean="0"/>
              <a:t>Patient’s Responsibilities</a:t>
            </a:r>
          </a:p>
          <a:p>
            <a:endParaRPr lang="en-GB" dirty="0"/>
          </a:p>
          <a:p>
            <a:r>
              <a:rPr lang="en-GB" dirty="0" smtClean="0"/>
              <a:t>Do’s 		what patients should do and their responsibilities</a:t>
            </a:r>
          </a:p>
          <a:p>
            <a:r>
              <a:rPr lang="en-GB" dirty="0" smtClean="0"/>
              <a:t>Don’ts	behaviours and attitudes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79" y="589436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05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Messages to Patients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8383"/>
            <a:ext cx="8596668" cy="393317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Getting </a:t>
            </a:r>
            <a:r>
              <a:rPr lang="en-GB" b="1" dirty="0"/>
              <a:t>the best out of your experience at your surgery</a:t>
            </a:r>
          </a:p>
          <a:p>
            <a:pPr marL="0" indent="0">
              <a:buNone/>
            </a:pPr>
            <a:r>
              <a:rPr lang="en-GB" b="1" dirty="0"/>
              <a:t>Patient’s </a:t>
            </a:r>
            <a:r>
              <a:rPr lang="en-GB" b="1" dirty="0" smtClean="0"/>
              <a:t>Responsibilities:  what type of appointment should I book?</a:t>
            </a:r>
            <a:endParaRPr lang="en-GB" b="1" dirty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/>
              <a:t>	</a:t>
            </a:r>
            <a:r>
              <a:rPr lang="en-GB" b="1" dirty="0" smtClean="0"/>
              <a:t>What is a routine appointment?</a:t>
            </a:r>
          </a:p>
          <a:p>
            <a:pPr lvl="1"/>
            <a:r>
              <a:rPr lang="en-GB" dirty="0" smtClean="0"/>
              <a:t>This is classed as a non urgent medical problem, a medication review, screening or annual check up or a follow up appointment.</a:t>
            </a:r>
          </a:p>
          <a:p>
            <a:pPr marL="457200" lvl="1" indent="0">
              <a:buNone/>
            </a:pPr>
            <a:endParaRPr lang="en-GB" dirty="0" smtClean="0"/>
          </a:p>
          <a:p>
            <a:pPr marL="457200" lvl="1" indent="0">
              <a:buNone/>
            </a:pPr>
            <a:r>
              <a:rPr lang="en-GB" b="1" dirty="0" smtClean="0"/>
              <a:t>What is an urgent appointment?</a:t>
            </a:r>
          </a:p>
          <a:p>
            <a:pPr lvl="1"/>
            <a:r>
              <a:rPr lang="en-GB" dirty="0" smtClean="0"/>
              <a:t>This is classed as an urgent medical problem that cannot wait for a routine appointment and usually needs to be seen on the day.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80" y="589436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01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I do to get the best out of an appointment?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Booking an appointment:  preparation</a:t>
            </a:r>
          </a:p>
          <a:p>
            <a:pPr lvl="1"/>
            <a:r>
              <a:rPr lang="en-GB" dirty="0" smtClean="0"/>
              <a:t>Am I seeing the appropriate person at the practice for the concern I have? We do not always need to see the Doctor as there are other professionals that may be able to help us at different times on our health journey.</a:t>
            </a:r>
          </a:p>
          <a:p>
            <a:pPr lvl="1"/>
            <a:r>
              <a:rPr lang="en-GB" dirty="0" smtClean="0"/>
              <a:t>Have a confidential chat with the Receptionist and let them know what is wrong so that they can direct you to the appropriate person in the practice.</a:t>
            </a:r>
          </a:p>
          <a:p>
            <a:pPr lvl="1"/>
            <a:r>
              <a:rPr lang="en-GB" dirty="0" smtClean="0"/>
              <a:t>Do I need to access other services such as the Pharmacist, 111 service, out of hours, Minor Injuries Unit, Urgent Care Centre or 999?</a:t>
            </a:r>
          </a:p>
          <a:p>
            <a:pPr lvl="1"/>
            <a:r>
              <a:rPr lang="en-GB" dirty="0" smtClean="0"/>
              <a:t>Do I need a face to face appointment or can I have a telephone consultation?</a:t>
            </a:r>
          </a:p>
          <a:p>
            <a:pPr lvl="1"/>
            <a:r>
              <a:rPr lang="en-GB" dirty="0" smtClean="0"/>
              <a:t>Is there alternative options such as Skype (video consultations) available to me at my surgery?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06" y="589436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5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I do to help myself?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0597"/>
            <a:ext cx="8596668" cy="4550765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Booking an appointment:  </a:t>
            </a:r>
            <a:r>
              <a:rPr lang="en-GB" b="1" dirty="0" smtClean="0"/>
              <a:t>preparation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dirty="0" smtClean="0"/>
              <a:t>Be prepared for your appointment</a:t>
            </a:r>
          </a:p>
          <a:p>
            <a:r>
              <a:rPr lang="en-GB" dirty="0" smtClean="0"/>
              <a:t>Write down any questions that you might have</a:t>
            </a:r>
          </a:p>
          <a:p>
            <a:r>
              <a:rPr lang="en-GB" dirty="0" smtClean="0"/>
              <a:t>Use a range of services that are available to me through my practice such as text messaging (reminders), online booking, online prescribing, telephone triage and call back</a:t>
            </a:r>
          </a:p>
          <a:p>
            <a:r>
              <a:rPr lang="en-GB" dirty="0" smtClean="0"/>
              <a:t>Know what my practice can offer me</a:t>
            </a:r>
          </a:p>
          <a:p>
            <a:r>
              <a:rPr lang="en-GB" dirty="0" smtClean="0"/>
              <a:t>Use services appropriately, such as minor aliments; make contact with the pharmacist</a:t>
            </a:r>
          </a:p>
          <a:p>
            <a:r>
              <a:rPr lang="en-GB" dirty="0" smtClean="0"/>
              <a:t>Try to have a healthier lifestyle which could help me prevent avoidable serious long term conditions such as Type 2 Diabetes or hypertension.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079" y="589436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81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can I do to get the best out of an appointment?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8385"/>
            <a:ext cx="8596668" cy="4412978"/>
          </a:xfrm>
        </p:spPr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Your appointment:</a:t>
            </a:r>
          </a:p>
          <a:p>
            <a:pPr lvl="1"/>
            <a:r>
              <a:rPr lang="en-GB" dirty="0" smtClean="0"/>
              <a:t>Keep a health diary to take to the appointment</a:t>
            </a:r>
          </a:p>
          <a:p>
            <a:pPr lvl="1"/>
            <a:r>
              <a:rPr lang="en-GB" dirty="0" smtClean="0"/>
              <a:t>Keep a record of any changes in my condition</a:t>
            </a:r>
          </a:p>
          <a:p>
            <a:pPr lvl="1"/>
            <a:r>
              <a:rPr lang="en-GB" dirty="0" smtClean="0"/>
              <a:t>How long have I had the symptoms?</a:t>
            </a:r>
          </a:p>
          <a:p>
            <a:pPr lvl="1"/>
            <a:r>
              <a:rPr lang="en-GB" dirty="0" smtClean="0"/>
              <a:t>How am I self managing my condition i.e. medication, diet, exercise?</a:t>
            </a:r>
          </a:p>
          <a:p>
            <a:pPr lvl="1"/>
            <a:r>
              <a:rPr lang="en-GB" dirty="0"/>
              <a:t>W</a:t>
            </a:r>
            <a:r>
              <a:rPr lang="en-GB" dirty="0" smtClean="0"/>
              <a:t>hat other information might be useful to me i.e. support groups?</a:t>
            </a:r>
          </a:p>
          <a:p>
            <a:pPr lvl="1"/>
            <a:r>
              <a:rPr lang="en-GB" dirty="0" smtClean="0"/>
              <a:t>Write down any questions that I might have</a:t>
            </a:r>
          </a:p>
          <a:p>
            <a:pPr lvl="1"/>
            <a:r>
              <a:rPr lang="en-GB" dirty="0" smtClean="0"/>
              <a:t>Wear loose or appropriate clothing if I am going to have an examination</a:t>
            </a:r>
          </a:p>
          <a:p>
            <a:pPr lvl="1"/>
            <a:r>
              <a:rPr lang="en-GB" dirty="0" smtClean="0"/>
              <a:t>Keep my appointment and arrive in time</a:t>
            </a:r>
          </a:p>
          <a:p>
            <a:pPr lvl="1"/>
            <a:r>
              <a:rPr lang="en-GB" dirty="0" smtClean="0"/>
              <a:t>Cancel my appointment if I am not able to attend</a:t>
            </a:r>
          </a:p>
          <a:p>
            <a:pPr lvl="1"/>
            <a:r>
              <a:rPr lang="en-GB" dirty="0" smtClean="0"/>
              <a:t>Behave in a respectful way towards all staff even if I am feeling scared, emotional or confused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5" y="589436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41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Accessing services at the surgery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GB" sz="2400" b="1" dirty="0" smtClean="0"/>
              <a:t>How does a patient book an appointment at the surgery? What options does your surgery offer?                          How does the surgery provide this information?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dirty="0" smtClean="0"/>
              <a:t>In person – speaking with the receptionist and asking for an appointment</a:t>
            </a:r>
          </a:p>
          <a:p>
            <a:r>
              <a:rPr lang="en-GB" dirty="0" smtClean="0"/>
              <a:t>By telephone – speaking to a receptionist over the telephone</a:t>
            </a:r>
          </a:p>
          <a:p>
            <a:r>
              <a:rPr lang="en-GB" dirty="0" smtClean="0"/>
              <a:t>Online booking – registering for this service and accessing the service through the online booking system</a:t>
            </a:r>
          </a:p>
          <a:p>
            <a:r>
              <a:rPr lang="en-GB" dirty="0" smtClean="0"/>
              <a:t>Others methods like ‘out of hours service’, 111 or a Triage Service</a:t>
            </a:r>
          </a:p>
          <a:p>
            <a:pPr lvl="1"/>
            <a:endParaRPr lang="en-GB" dirty="0" smtClean="0"/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146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Medication and Prescriptions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96291"/>
            <a:ext cx="8596668" cy="441613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sz="2400" b="1" dirty="0" smtClean="0"/>
              <a:t>How do patients receive their prescriptions?  </a:t>
            </a:r>
          </a:p>
          <a:p>
            <a:pPr marL="0" indent="0">
              <a:buNone/>
            </a:pPr>
            <a:r>
              <a:rPr lang="en-GB" sz="2400" b="1" dirty="0" smtClean="0"/>
              <a:t>What options are available to them?</a:t>
            </a:r>
          </a:p>
          <a:p>
            <a:pPr marL="0" indent="0">
              <a:buNone/>
            </a:pPr>
            <a:r>
              <a:rPr lang="en-GB" sz="2400" b="1" dirty="0" smtClean="0"/>
              <a:t>Are prescriptions being reviewed?</a:t>
            </a:r>
          </a:p>
          <a:p>
            <a:pPr marL="0" indent="0">
              <a:buNone/>
            </a:pPr>
            <a:endParaRPr lang="en-GB" sz="2400" b="1" dirty="0" smtClean="0"/>
          </a:p>
          <a:p>
            <a:r>
              <a:rPr lang="en-GB" sz="2400" dirty="0" smtClean="0"/>
              <a:t>In person by attending an appointment at the surgery</a:t>
            </a:r>
          </a:p>
          <a:p>
            <a:r>
              <a:rPr lang="en-GB" sz="2400" dirty="0" smtClean="0"/>
              <a:t>Ordering a repeat prescription – what is the process?</a:t>
            </a:r>
          </a:p>
          <a:p>
            <a:pPr lvl="1"/>
            <a:r>
              <a:rPr lang="en-GB" sz="2200" dirty="0" smtClean="0"/>
              <a:t>In person, by telephone or online?</a:t>
            </a:r>
          </a:p>
          <a:p>
            <a:r>
              <a:rPr lang="en-GB" sz="2400" dirty="0" smtClean="0"/>
              <a:t>How do patients get a medication review?</a:t>
            </a:r>
          </a:p>
          <a:p>
            <a:pPr lvl="1"/>
            <a:r>
              <a:rPr lang="en-GB" sz="2200" dirty="0"/>
              <a:t>In person, by telephone or online?</a:t>
            </a:r>
          </a:p>
          <a:p>
            <a:r>
              <a:rPr lang="en-GB" sz="2400" dirty="0" smtClean="0"/>
              <a:t>Entitlement to FREE prescriptions</a:t>
            </a:r>
          </a:p>
          <a:p>
            <a:r>
              <a:rPr lang="en-GB" sz="2400" dirty="0" smtClean="0"/>
              <a:t>Pre-paid certificates</a:t>
            </a:r>
          </a:p>
          <a:p>
            <a:r>
              <a:rPr lang="en-GB" sz="2400" dirty="0" smtClean="0"/>
              <a:t>Stock-piling medications</a:t>
            </a:r>
          </a:p>
          <a:p>
            <a:r>
              <a:rPr lang="en-GB" sz="2400" dirty="0" smtClean="0"/>
              <a:t>Medication reviews by the surgery</a:t>
            </a:r>
          </a:p>
          <a:p>
            <a:pPr lvl="1"/>
            <a:endParaRPr lang="en-GB" sz="2200" dirty="0"/>
          </a:p>
          <a:p>
            <a:pPr lvl="1"/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3049718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609599"/>
            <a:ext cx="8799175" cy="917865"/>
          </a:xfrm>
        </p:spPr>
        <p:txBody>
          <a:bodyPr>
            <a:normAutofit/>
          </a:bodyPr>
          <a:lstStyle/>
          <a:p>
            <a:r>
              <a:rPr lang="en-GB" dirty="0" smtClean="0"/>
              <a:t>Additional information for the PPG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618247"/>
            <a:ext cx="8596668" cy="47524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b="1" dirty="0" smtClean="0"/>
              <a:t>Do you know how many patients are registered at your surgery with:</a:t>
            </a:r>
          </a:p>
          <a:p>
            <a:r>
              <a:rPr lang="en-GB" sz="2000" dirty="0" smtClean="0"/>
              <a:t>Learning difficulties?</a:t>
            </a:r>
          </a:p>
          <a:p>
            <a:r>
              <a:rPr lang="en-GB" sz="2000" dirty="0" smtClean="0"/>
              <a:t>Autism?</a:t>
            </a:r>
          </a:p>
          <a:p>
            <a:r>
              <a:rPr lang="en-GB" sz="2000" dirty="0" smtClean="0"/>
              <a:t>ADHD or other similar conditions?</a:t>
            </a:r>
          </a:p>
          <a:p>
            <a:r>
              <a:rPr lang="en-GB" sz="2000" dirty="0" smtClean="0"/>
              <a:t>Dementia?</a:t>
            </a:r>
          </a:p>
          <a:p>
            <a:r>
              <a:rPr lang="en-GB" sz="2000" dirty="0" smtClean="0"/>
              <a:t>Caring responsibilities for a family member?</a:t>
            </a:r>
          </a:p>
          <a:p>
            <a:r>
              <a:rPr lang="en-GB" sz="2000" dirty="0" smtClean="0"/>
              <a:t>A sensory impairment (such as hearing or sight loss)?</a:t>
            </a:r>
          </a:p>
          <a:p>
            <a:r>
              <a:rPr lang="en-GB" sz="2000" dirty="0" smtClean="0"/>
              <a:t>English as a second language</a:t>
            </a:r>
            <a:r>
              <a:rPr lang="en-GB" sz="2000" dirty="0" smtClean="0"/>
              <a:t>?</a:t>
            </a:r>
          </a:p>
          <a:p>
            <a:r>
              <a:rPr lang="en-GB" sz="2000" dirty="0" smtClean="0"/>
              <a:t>Are </a:t>
            </a:r>
            <a:r>
              <a:rPr lang="en-GB" sz="2000" smtClean="0"/>
              <a:t>a Veteran?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You may want to hold themed support days for these patients and may need additional resources so that the patients can access the information.</a:t>
            </a:r>
            <a:endParaRPr lang="en-GB" sz="2000" dirty="0"/>
          </a:p>
          <a:p>
            <a:endParaRPr lang="en-GB" sz="2000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006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the Patient Participation Group (PPG) can help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71994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GB" sz="2000" b="1" dirty="0" smtClean="0"/>
              <a:t>Discussion:  what will work best at your Practice?</a:t>
            </a:r>
          </a:p>
          <a:p>
            <a:r>
              <a:rPr lang="en-GB" dirty="0" smtClean="0"/>
              <a:t>Discussion and sharing of ideas: what does your Practice do already?</a:t>
            </a:r>
          </a:p>
          <a:p>
            <a:pPr lvl="1"/>
            <a:r>
              <a:rPr lang="en-GB" dirty="0" smtClean="0"/>
              <a:t>What has worked well?</a:t>
            </a:r>
          </a:p>
          <a:p>
            <a:pPr lvl="1"/>
            <a:r>
              <a:rPr lang="en-GB" dirty="0" smtClean="0"/>
              <a:t>What do you need support with to engage more with your patients?</a:t>
            </a:r>
          </a:p>
          <a:p>
            <a:r>
              <a:rPr lang="en-GB" dirty="0" smtClean="0"/>
              <a:t>Some ideas for consideration:</a:t>
            </a:r>
          </a:p>
          <a:p>
            <a:pPr lvl="1"/>
            <a:r>
              <a:rPr lang="en-GB" dirty="0" smtClean="0"/>
              <a:t>Supporting the patient and Practice with clear messages</a:t>
            </a:r>
          </a:p>
          <a:p>
            <a:pPr lvl="2"/>
            <a:r>
              <a:rPr lang="en-GB" dirty="0" smtClean="0"/>
              <a:t>Think about the formats that you might need to consider (oral/aural/visual/written/easy read/large print/other languages including BSL)</a:t>
            </a:r>
          </a:p>
          <a:p>
            <a:pPr lvl="1"/>
            <a:r>
              <a:rPr lang="en-GB" dirty="0" smtClean="0"/>
              <a:t>Resources (both materials and people)</a:t>
            </a:r>
          </a:p>
          <a:p>
            <a:pPr lvl="1"/>
            <a:r>
              <a:rPr lang="en-GB" dirty="0" smtClean="0"/>
              <a:t>Thinking outside of the box – get creative!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75" y="589436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36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194148"/>
          </a:xfrm>
        </p:spPr>
        <p:txBody>
          <a:bodyPr/>
          <a:lstStyle/>
          <a:p>
            <a:r>
              <a:rPr lang="en-GB" dirty="0" smtClean="0"/>
              <a:t>Welcome to the PPG Toolkit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1648326"/>
            <a:ext cx="8596668" cy="4162927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Healthwatch Lincolnshire invited representatives from 6 PPGs to come together to assemble a PPG Toolkit for use by all PPGs across Lincolnshire within their surgeries, to support patients to get the best out of their medical practice.</a:t>
            </a:r>
          </a:p>
          <a:p>
            <a:r>
              <a:rPr lang="en-GB" dirty="0" smtClean="0"/>
              <a:t>Healthwatch Lincolnshire facilitated a number of meetings with PPG representatives to put together this Toolkit.</a:t>
            </a:r>
          </a:p>
          <a:p>
            <a:r>
              <a:rPr lang="en-GB" dirty="0"/>
              <a:t>The Toolkit is intended as a working resource for the </a:t>
            </a:r>
            <a:r>
              <a:rPr lang="en-GB" dirty="0" smtClean="0"/>
              <a:t>PPGs </a:t>
            </a:r>
            <a:r>
              <a:rPr lang="en-GB" dirty="0"/>
              <a:t>and has been designed to develop and evolve over time with the growing needs of the service and patients.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3" y="603965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8164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7525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Examples of some useful online </a:t>
            </a:r>
            <a:r>
              <a:rPr lang="en-GB" b="1" dirty="0"/>
              <a:t>r</a:t>
            </a:r>
            <a:r>
              <a:rPr lang="en-GB" b="1" dirty="0" smtClean="0"/>
              <a:t>esources</a:t>
            </a:r>
          </a:p>
          <a:p>
            <a:pPr marL="0" indent="0">
              <a:buNone/>
            </a:pPr>
            <a:r>
              <a:rPr lang="en-GB" dirty="0" smtClean="0"/>
              <a:t>8 Day Removal of Patients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www.healthwatchlincolnshire.co.uk/report/2019-06-14/hwl-escalation-paper-8-day-removal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NHS Long Term Plan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https://www.healthwatchlincolnshire.co.uk/report/2019-07-08/lincolnshire-public-%</a:t>
            </a:r>
            <a:r>
              <a:rPr lang="en-GB" dirty="0" smtClean="0">
                <a:hlinkClick r:id="rId3"/>
              </a:rPr>
              <a:t>E2%80%9Ctalk-about%E2%80%9D-nhs-long-term-plan-report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Primary Care Networks/Neighbour Teams and Integrated Care Teams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www.healthwatchlincolnshire.co.uk/report/2019-08-01/healthwatch-talks-about-primary-care-networks-pcns-neighbourhood-workingteams-nt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02" y="589436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13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03158"/>
            <a:ext cx="8596668" cy="518561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/>
              <a:t>Pack 1</a:t>
            </a:r>
            <a:r>
              <a:rPr lang="en-GB" dirty="0"/>
              <a:t>	</a:t>
            </a:r>
          </a:p>
          <a:p>
            <a:r>
              <a:rPr lang="en-GB" dirty="0"/>
              <a:t>I</a:t>
            </a:r>
            <a:r>
              <a:rPr lang="en-GB" dirty="0" smtClean="0"/>
              <a:t>s </a:t>
            </a:r>
            <a:r>
              <a:rPr lang="en-GB" dirty="0"/>
              <a:t>made up of a number of </a:t>
            </a:r>
            <a:r>
              <a:rPr lang="en-GB" b="1" dirty="0"/>
              <a:t>PPG Information </a:t>
            </a:r>
            <a:r>
              <a:rPr lang="en-GB" b="1" dirty="0" smtClean="0"/>
              <a:t>Resource </a:t>
            </a:r>
            <a:r>
              <a:rPr lang="en-GB" b="1" dirty="0"/>
              <a:t>Sheets.</a:t>
            </a:r>
            <a:r>
              <a:rPr lang="en-GB" dirty="0"/>
              <a:t>  These are intended to be used by the PPG themselves </a:t>
            </a:r>
            <a:r>
              <a:rPr lang="en-GB" dirty="0" smtClean="0"/>
              <a:t>when </a:t>
            </a:r>
            <a:r>
              <a:rPr lang="en-GB" dirty="0"/>
              <a:t>holding information sessions at the </a:t>
            </a:r>
            <a:r>
              <a:rPr lang="en-GB" dirty="0" smtClean="0"/>
              <a:t>surgery.</a:t>
            </a:r>
          </a:p>
          <a:p>
            <a:r>
              <a:rPr lang="en-GB" dirty="0" smtClean="0"/>
              <a:t>A </a:t>
            </a:r>
            <a:r>
              <a:rPr lang="en-GB" dirty="0"/>
              <a:t>series of </a:t>
            </a:r>
            <a:r>
              <a:rPr lang="en-GB" b="1" dirty="0"/>
              <a:t>Factsheets for Patients</a:t>
            </a:r>
            <a:r>
              <a:rPr lang="en-GB" dirty="0"/>
              <a:t> that can be used to inform the </a:t>
            </a:r>
            <a:r>
              <a:rPr lang="en-GB" dirty="0" smtClean="0"/>
              <a:t>patients </a:t>
            </a:r>
            <a:r>
              <a:rPr lang="en-GB" dirty="0"/>
              <a:t>of </a:t>
            </a:r>
            <a:r>
              <a:rPr lang="en-GB" dirty="0" smtClean="0"/>
              <a:t>the important </a:t>
            </a:r>
            <a:r>
              <a:rPr lang="en-GB" dirty="0"/>
              <a:t>messages about </a:t>
            </a:r>
            <a:r>
              <a:rPr lang="en-GB" dirty="0" smtClean="0"/>
              <a:t>services.  </a:t>
            </a:r>
            <a:r>
              <a:rPr lang="en-GB" dirty="0"/>
              <a:t>These </a:t>
            </a:r>
            <a:r>
              <a:rPr lang="en-GB" dirty="0" smtClean="0"/>
              <a:t>can be </a:t>
            </a:r>
            <a:r>
              <a:rPr lang="en-GB" dirty="0"/>
              <a:t>used as </a:t>
            </a:r>
            <a:r>
              <a:rPr lang="en-GB" dirty="0" smtClean="0"/>
              <a:t>handouts, displays </a:t>
            </a:r>
            <a:r>
              <a:rPr lang="en-GB" dirty="0"/>
              <a:t>on notice </a:t>
            </a:r>
            <a:r>
              <a:rPr lang="en-GB" dirty="0" smtClean="0"/>
              <a:t>boards or during awareness </a:t>
            </a:r>
            <a:r>
              <a:rPr lang="en-GB" dirty="0"/>
              <a:t>sessions</a:t>
            </a:r>
            <a:r>
              <a:rPr lang="en-GB" dirty="0" smtClean="0"/>
              <a:t>. </a:t>
            </a:r>
            <a:endParaRPr lang="en-GB" dirty="0"/>
          </a:p>
          <a:p>
            <a:pPr marL="0" indent="0">
              <a:buNone/>
            </a:pPr>
            <a:r>
              <a:rPr lang="en-GB" b="1" dirty="0"/>
              <a:t>Pack 2</a:t>
            </a:r>
            <a:r>
              <a:rPr lang="en-GB" dirty="0"/>
              <a:t>	</a:t>
            </a:r>
            <a:endParaRPr lang="en-GB" dirty="0" smtClean="0"/>
          </a:p>
          <a:p>
            <a:r>
              <a:rPr lang="en-GB" dirty="0"/>
              <a:t>W</a:t>
            </a:r>
            <a:r>
              <a:rPr lang="en-GB" dirty="0" smtClean="0"/>
              <a:t>ill </a:t>
            </a:r>
            <a:r>
              <a:rPr lang="en-GB" dirty="0"/>
              <a:t>need to be revised on a regular basis as services or needs of the </a:t>
            </a:r>
            <a:r>
              <a:rPr lang="en-GB" dirty="0" smtClean="0"/>
              <a:t>patients </a:t>
            </a:r>
            <a:r>
              <a:rPr lang="en-GB" dirty="0"/>
              <a:t>change.  </a:t>
            </a:r>
            <a:r>
              <a:rPr lang="en-GB" dirty="0" smtClean="0"/>
              <a:t>These provide an </a:t>
            </a:r>
            <a:r>
              <a:rPr lang="en-GB" dirty="0"/>
              <a:t>opportunity for the PPG to plan campaigns around particular messages to their </a:t>
            </a:r>
            <a:r>
              <a:rPr lang="en-GB" dirty="0" smtClean="0"/>
              <a:t>patients; more </a:t>
            </a:r>
            <a:r>
              <a:rPr lang="en-GB" dirty="0"/>
              <a:t>information can be obtained directly from the organisations </a:t>
            </a:r>
            <a:r>
              <a:rPr lang="en-GB" dirty="0" smtClean="0"/>
              <a:t>themselves.  </a:t>
            </a:r>
            <a:r>
              <a:rPr lang="en-GB" dirty="0"/>
              <a:t>The PPG can also request the information in different formats for the range of accessible needs of their patients (such as large print, easy read, video clips, audio</a:t>
            </a:r>
            <a:r>
              <a:rPr lang="en-GB" dirty="0" smtClean="0"/>
              <a:t>).  It is part of a series of resources to support the PPG, patients and the surgery.</a:t>
            </a:r>
          </a:p>
          <a:p>
            <a:pPr marL="0" indent="0">
              <a:buNone/>
            </a:pPr>
            <a:r>
              <a:rPr lang="en-GB" sz="1600" dirty="0" smtClean="0"/>
              <a:t>Both packs will be available online on the Healthwatch Lincolnshire website as well as in hard copy for each surgery.</a:t>
            </a:r>
            <a:endParaRPr lang="en-GB" sz="16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4243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Contact Details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83" y="5894361"/>
            <a:ext cx="3133725" cy="754380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77334" y="17033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kern="12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Healthwatch Lincolnshire</a:t>
            </a:r>
            <a:endParaRPr lang="en-GB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kern="12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Unit 12, 1-2 North End</a:t>
            </a:r>
            <a:endParaRPr lang="en-GB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kern="12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SWINESHEAD</a:t>
            </a:r>
            <a:endParaRPr lang="en-GB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kern="12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Boston</a:t>
            </a:r>
            <a:endParaRPr lang="en-GB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kern="12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PE20 3LR</a:t>
            </a:r>
            <a:endParaRPr lang="en-GB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kern="12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Tel:  	01205 890892</a:t>
            </a:r>
            <a:endParaRPr lang="en-GB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kern="12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Email:	</a:t>
            </a:r>
            <a:r>
              <a:rPr lang="en-GB" u="sng" kern="12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info@healthwatchlincolnshire.co.uk</a:t>
            </a:r>
            <a:endParaRPr lang="en-GB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r>
              <a:rPr lang="en-GB" kern="12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Website:  </a:t>
            </a:r>
            <a:r>
              <a:rPr lang="en-GB" u="sng" kern="1200" dirty="0">
                <a:solidFill>
                  <a:srgbClr val="40404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www.healthwatchlincolnshire.co.uk</a:t>
            </a:r>
            <a:endParaRPr lang="en-GB" dirty="0">
              <a:effectLst/>
              <a:latin typeface="+mj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8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906049"/>
          </a:xfrm>
        </p:spPr>
        <p:txBody>
          <a:bodyPr/>
          <a:lstStyle/>
          <a:p>
            <a:r>
              <a:rPr lang="en-GB" dirty="0" smtClean="0"/>
              <a:t>Thank you </a:t>
            </a:r>
            <a:endParaRPr lang="en-GB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77334" y="1653437"/>
            <a:ext cx="8596668" cy="4387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GB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871298" y="1513937"/>
            <a:ext cx="8596668" cy="4387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Healthwatch Lincolnshire would like to thank the following PPGs for their input into the preparation of these materials.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Beechfield Medical Centre,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Spalding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Lakeside Healthcare at Stamford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Swineshead Medical Centre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Nettleham Medical Practice, Lincoln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Spilsby Surgery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Sidings Medical Practice, Boston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nd Boston Disability Forum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/>
            <a:endParaRPr lang="en-GB" dirty="0" smtClean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3" y="603965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689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25642"/>
            <a:ext cx="8596668" cy="1101558"/>
          </a:xfrm>
        </p:spPr>
        <p:txBody>
          <a:bodyPr/>
          <a:lstStyle/>
          <a:p>
            <a:r>
              <a:rPr lang="en-GB" dirty="0"/>
              <a:t>Welcome to the PPG Toolkit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677335" y="1727199"/>
            <a:ext cx="8596668" cy="4164445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This</a:t>
            </a:r>
            <a:r>
              <a:rPr lang="en-GB" b="1" dirty="0" smtClean="0"/>
              <a:t> Awareness </a:t>
            </a:r>
            <a:r>
              <a:rPr lang="en-GB" b="1" dirty="0"/>
              <a:t>Presentation </a:t>
            </a:r>
            <a:r>
              <a:rPr lang="en-GB" dirty="0" smtClean="0"/>
              <a:t>can be used </a:t>
            </a:r>
            <a:r>
              <a:rPr lang="en-GB" dirty="0"/>
              <a:t>as a training session with PPG members.  Healthwatch </a:t>
            </a:r>
            <a:r>
              <a:rPr lang="en-GB" dirty="0" smtClean="0"/>
              <a:t>Lincolnshire would </a:t>
            </a:r>
            <a:r>
              <a:rPr lang="en-GB" dirty="0"/>
              <a:t>be happy to </a:t>
            </a:r>
            <a:r>
              <a:rPr lang="en-GB" dirty="0" smtClean="0"/>
              <a:t>work with </a:t>
            </a:r>
            <a:r>
              <a:rPr lang="en-GB" dirty="0"/>
              <a:t>the PPG to support awareness sessions.  The presentation </a:t>
            </a:r>
            <a:r>
              <a:rPr lang="en-GB" dirty="0" smtClean="0"/>
              <a:t>can be </a:t>
            </a:r>
            <a:r>
              <a:rPr lang="en-GB" dirty="0"/>
              <a:t>used </a:t>
            </a:r>
            <a:r>
              <a:rPr lang="en-GB" dirty="0" smtClean="0"/>
              <a:t>remotely, by being emailed out </a:t>
            </a:r>
            <a:r>
              <a:rPr lang="en-GB" dirty="0"/>
              <a:t>to </a:t>
            </a:r>
            <a:r>
              <a:rPr lang="en-GB" dirty="0" smtClean="0"/>
              <a:t>PPG </a:t>
            </a:r>
            <a:r>
              <a:rPr lang="en-GB" dirty="0"/>
              <a:t>members to look at </a:t>
            </a:r>
            <a:r>
              <a:rPr lang="en-GB" dirty="0" smtClean="0"/>
              <a:t>individually, used as an </a:t>
            </a:r>
            <a:r>
              <a:rPr lang="en-GB" dirty="0"/>
              <a:t>interactive awareness session with PPG members or </a:t>
            </a:r>
            <a:r>
              <a:rPr lang="en-GB" dirty="0" smtClean="0"/>
              <a:t>with a </a:t>
            </a:r>
            <a:r>
              <a:rPr lang="en-GB" dirty="0"/>
              <a:t>group of PPG representatives from a number of surgeries working together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r>
              <a:rPr lang="en-GB" dirty="0"/>
              <a:t>Contact Healthwatch Lincolnshire on 01205 </a:t>
            </a:r>
            <a:r>
              <a:rPr lang="en-GB" dirty="0" smtClean="0"/>
              <a:t>820892 </a:t>
            </a:r>
            <a:r>
              <a:rPr lang="en-GB" dirty="0"/>
              <a:t>or email </a:t>
            </a:r>
            <a:r>
              <a:rPr lang="en-GB" u="sng" dirty="0">
                <a:solidFill>
                  <a:srgbClr val="008000"/>
                </a:solidFill>
                <a:hlinkClick r:id="rId2"/>
              </a:rPr>
              <a:t>info@healthwatchlincolnshire.co.uk</a:t>
            </a:r>
            <a:r>
              <a:rPr lang="en-GB" dirty="0">
                <a:solidFill>
                  <a:srgbClr val="008000"/>
                </a:solidFill>
              </a:rPr>
              <a:t> </a:t>
            </a:r>
            <a:r>
              <a:rPr lang="en-GB" dirty="0"/>
              <a:t>if you would like to </a:t>
            </a:r>
            <a:r>
              <a:rPr lang="en-GB" dirty="0" smtClean="0"/>
              <a:t>support in arranging </a:t>
            </a:r>
            <a:r>
              <a:rPr lang="en-GB" dirty="0"/>
              <a:t>an awareness session for your PPG.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421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14404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Terminology </a:t>
            </a:r>
            <a:r>
              <a:rPr lang="en-GB" dirty="0"/>
              <a:t>u</a:t>
            </a:r>
            <a:r>
              <a:rPr lang="en-GB" dirty="0" smtClean="0"/>
              <a:t>sed within this Toolkit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1929008"/>
            <a:ext cx="8596668" cy="3578174"/>
          </a:xfrm>
        </p:spPr>
        <p:txBody>
          <a:bodyPr/>
          <a:lstStyle/>
          <a:p>
            <a:r>
              <a:rPr lang="en-GB" b="1" dirty="0" smtClean="0"/>
              <a:t>GP </a:t>
            </a:r>
            <a:r>
              <a:rPr lang="en-GB" dirty="0" smtClean="0"/>
              <a:t>		 	General Practice</a:t>
            </a:r>
          </a:p>
          <a:p>
            <a:r>
              <a:rPr lang="en-GB" b="1" dirty="0" smtClean="0"/>
              <a:t>PPG</a:t>
            </a:r>
            <a:r>
              <a:rPr lang="en-GB" dirty="0" smtClean="0"/>
              <a:t>			Patient Participation Group (may be called a Patient Reference 				Group in some Practices)</a:t>
            </a:r>
          </a:p>
          <a:p>
            <a:r>
              <a:rPr lang="en-GB" b="1" dirty="0" smtClean="0"/>
              <a:t>Surgery</a:t>
            </a:r>
            <a:r>
              <a:rPr lang="en-GB" dirty="0" smtClean="0"/>
              <a:t>		May also be called </a:t>
            </a:r>
            <a:r>
              <a:rPr lang="en-GB" dirty="0"/>
              <a:t>M</a:t>
            </a:r>
            <a:r>
              <a:rPr lang="en-GB" dirty="0" smtClean="0"/>
              <a:t>edical Centre, </a:t>
            </a:r>
            <a:r>
              <a:rPr lang="en-GB" dirty="0"/>
              <a:t>M</a:t>
            </a:r>
            <a:r>
              <a:rPr lang="en-GB" dirty="0" smtClean="0"/>
              <a:t>edical Practice, GP Practice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3" y="603965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9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Messages to Patients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3198" y="1672216"/>
            <a:ext cx="889269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There are a number of messages that need to be communicated to patients at your surgery and as a team         you may want to focus on particular ones at different times   in the year.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Here we focus on 5 main areas that affect all surgeries across the county.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07304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Messages to </a:t>
            </a:r>
            <a:r>
              <a:rPr lang="en-GB" dirty="0" smtClean="0"/>
              <a:t>Patients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1800"/>
            <a:ext cx="8596668" cy="3880773"/>
          </a:xfrm>
        </p:spPr>
        <p:txBody>
          <a:bodyPr>
            <a:normAutofit/>
          </a:bodyPr>
          <a:lstStyle/>
          <a:p>
            <a:pPr lvl="0"/>
            <a:r>
              <a:rPr lang="en-GB" b="1" dirty="0"/>
              <a:t>Who’s who at </a:t>
            </a:r>
            <a:r>
              <a:rPr lang="en-GB" b="1" dirty="0" smtClean="0"/>
              <a:t>your surgery</a:t>
            </a:r>
            <a:endParaRPr lang="en-GB" dirty="0"/>
          </a:p>
          <a:p>
            <a:pPr lvl="0"/>
            <a:r>
              <a:rPr lang="en-GB" b="1" dirty="0" smtClean="0"/>
              <a:t>Getting </a:t>
            </a:r>
            <a:r>
              <a:rPr lang="en-GB" b="1" dirty="0"/>
              <a:t>the best out of your experience </a:t>
            </a:r>
            <a:r>
              <a:rPr lang="en-GB" dirty="0" smtClean="0"/>
              <a:t>(attitudes and behaviours towards receptionists, nurses and doctors etc.)</a:t>
            </a:r>
            <a:endParaRPr lang="en-GB" dirty="0"/>
          </a:p>
          <a:p>
            <a:r>
              <a:rPr lang="en-GB" b="1" dirty="0" smtClean="0"/>
              <a:t>How </a:t>
            </a:r>
            <a:r>
              <a:rPr lang="en-GB" b="1" dirty="0"/>
              <a:t>to get the best out of your appointment </a:t>
            </a:r>
            <a:r>
              <a:rPr lang="en-GB" dirty="0"/>
              <a:t>or </a:t>
            </a:r>
            <a:r>
              <a:rPr lang="en-GB" dirty="0" smtClean="0"/>
              <a:t>h</a:t>
            </a:r>
            <a:r>
              <a:rPr lang="en-GB" b="1" dirty="0" smtClean="0"/>
              <a:t>ow </a:t>
            </a:r>
            <a:r>
              <a:rPr lang="en-GB" b="1" dirty="0"/>
              <a:t>to prepare for your appointment </a:t>
            </a:r>
            <a:r>
              <a:rPr lang="en-GB" dirty="0"/>
              <a:t>(keeping a health diary, wearing loose or appropriate clothing for examination </a:t>
            </a:r>
            <a:r>
              <a:rPr lang="en-GB" dirty="0" smtClean="0"/>
              <a:t>etc. )</a:t>
            </a:r>
            <a:endParaRPr lang="en-GB" dirty="0"/>
          </a:p>
          <a:p>
            <a:r>
              <a:rPr lang="en-GB" b="1" dirty="0" smtClean="0"/>
              <a:t>Accessing </a:t>
            </a:r>
            <a:r>
              <a:rPr lang="en-GB" b="1" dirty="0"/>
              <a:t>services at your </a:t>
            </a:r>
            <a:r>
              <a:rPr lang="en-GB" b="1" dirty="0" smtClean="0"/>
              <a:t>surgery </a:t>
            </a:r>
            <a:r>
              <a:rPr lang="en-GB" dirty="0"/>
              <a:t>(</a:t>
            </a:r>
            <a:r>
              <a:rPr lang="en-GB" dirty="0" smtClean="0"/>
              <a:t>telephone appointments, online </a:t>
            </a:r>
            <a:r>
              <a:rPr lang="en-GB" dirty="0"/>
              <a:t>appointments, online prescriptions</a:t>
            </a:r>
            <a:r>
              <a:rPr lang="en-GB" dirty="0" smtClean="0"/>
              <a:t>, </a:t>
            </a:r>
            <a:r>
              <a:rPr lang="en-GB" dirty="0"/>
              <a:t>paying for </a:t>
            </a:r>
            <a:r>
              <a:rPr lang="en-GB" dirty="0" smtClean="0"/>
              <a:t>prescriptions) </a:t>
            </a:r>
          </a:p>
          <a:p>
            <a:r>
              <a:rPr lang="en-GB" b="1" dirty="0" smtClean="0"/>
              <a:t>Medication and prescriptions </a:t>
            </a:r>
            <a:r>
              <a:rPr lang="en-GB" dirty="0" smtClean="0"/>
              <a:t>(reviews, </a:t>
            </a:r>
            <a:r>
              <a:rPr lang="en-GB" dirty="0"/>
              <a:t>not stock-piling prescription </a:t>
            </a:r>
            <a:r>
              <a:rPr lang="en-GB" dirty="0" smtClean="0"/>
              <a:t>meds, </a:t>
            </a:r>
            <a:r>
              <a:rPr lang="en-GB" dirty="0"/>
              <a:t>entitlement </a:t>
            </a:r>
            <a:r>
              <a:rPr lang="en-GB" dirty="0" smtClean="0"/>
              <a:t>to FREE prescriptions, pre-paid certificates, repeat prescriptions)</a:t>
            </a:r>
            <a:endParaRPr lang="en-GB" b="1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3" y="589436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57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messages to consider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7916"/>
            <a:ext cx="8851130" cy="3880773"/>
          </a:xfrm>
        </p:spPr>
        <p:txBody>
          <a:bodyPr/>
          <a:lstStyle/>
          <a:p>
            <a:pPr marL="0" indent="0">
              <a:buNone/>
            </a:pPr>
            <a:r>
              <a:rPr lang="en-GB" sz="2800" b="1" dirty="0" smtClean="0"/>
              <a:t>Who’s </a:t>
            </a:r>
            <a:r>
              <a:rPr lang="en-GB" sz="2800" b="1" dirty="0"/>
              <a:t>who at the surgery </a:t>
            </a:r>
            <a:endParaRPr lang="en-GB" sz="2800" b="1" dirty="0" smtClean="0"/>
          </a:p>
          <a:p>
            <a:pPr marL="0" indent="0">
              <a:buNone/>
            </a:pPr>
            <a:endParaRPr lang="en-GB" sz="2800" b="1" dirty="0" smtClean="0"/>
          </a:p>
          <a:p>
            <a:r>
              <a:rPr lang="en-GB" sz="2800" dirty="0" smtClean="0"/>
              <a:t>Do all your patients know who works at the surgery and what their main role is?</a:t>
            </a:r>
          </a:p>
          <a:p>
            <a:r>
              <a:rPr lang="en-GB" sz="2800" dirty="0" smtClean="0"/>
              <a:t>Is this information on display? </a:t>
            </a:r>
          </a:p>
          <a:p>
            <a:r>
              <a:rPr lang="en-GB" sz="2800" dirty="0" smtClean="0"/>
              <a:t>Who can they ask?</a:t>
            </a:r>
            <a:endParaRPr lang="en-GB" sz="2800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53" y="603965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060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Who is part of your Practice?</a:t>
            </a:r>
            <a:endParaRPr lang="en-GB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77334" y="1315233"/>
            <a:ext cx="8596668" cy="47261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Your surgery will have a number of staff who work at the surgery which will include some or all of these people:</a:t>
            </a:r>
          </a:p>
          <a:p>
            <a:pPr marL="0" indent="0">
              <a:buNone/>
            </a:pPr>
            <a:r>
              <a:rPr lang="en-GB" dirty="0"/>
              <a:t>Do you know what each person in your </a:t>
            </a:r>
            <a:r>
              <a:rPr lang="en-GB" dirty="0" smtClean="0"/>
              <a:t>surgery </a:t>
            </a:r>
            <a:r>
              <a:rPr lang="en-GB" dirty="0"/>
              <a:t>does?</a:t>
            </a:r>
          </a:p>
          <a:p>
            <a:r>
              <a:rPr lang="en-GB" dirty="0" smtClean="0"/>
              <a:t>Receptionist</a:t>
            </a:r>
          </a:p>
          <a:p>
            <a:r>
              <a:rPr lang="en-GB" dirty="0" smtClean="0"/>
              <a:t>Practice Manager</a:t>
            </a:r>
          </a:p>
          <a:p>
            <a:r>
              <a:rPr lang="en-GB" dirty="0" smtClean="0"/>
              <a:t>Nurse Practitioner</a:t>
            </a:r>
          </a:p>
          <a:p>
            <a:r>
              <a:rPr lang="en-GB" dirty="0" smtClean="0"/>
              <a:t>Practice Nurse</a:t>
            </a:r>
          </a:p>
          <a:p>
            <a:r>
              <a:rPr lang="en-GB" dirty="0" smtClean="0"/>
              <a:t>Specialist Nurse</a:t>
            </a:r>
          </a:p>
          <a:p>
            <a:r>
              <a:rPr lang="en-GB" dirty="0" smtClean="0"/>
              <a:t>Doctor (also referred to as a GP)</a:t>
            </a:r>
          </a:p>
          <a:p>
            <a:r>
              <a:rPr lang="en-GB" dirty="0" smtClean="0"/>
              <a:t>Additionally, the Patient Participation Group (PPG)</a:t>
            </a:r>
          </a:p>
          <a:p>
            <a:pPr lvl="1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757" y="2161127"/>
            <a:ext cx="4585869" cy="4585869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20" y="5949431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4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Who is part of your </a:t>
            </a:r>
            <a:r>
              <a:rPr lang="en-GB" b="1" dirty="0" smtClean="0"/>
              <a:t>Practice</a:t>
            </a:r>
            <a:r>
              <a:rPr lang="en-GB" b="1" dirty="0"/>
              <a:t>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7968"/>
            <a:ext cx="8596668" cy="42501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Your </a:t>
            </a:r>
            <a:r>
              <a:rPr lang="en-GB" dirty="0" smtClean="0"/>
              <a:t>surgery </a:t>
            </a:r>
            <a:r>
              <a:rPr lang="en-GB" dirty="0"/>
              <a:t>will have a number of staff who work at the </a:t>
            </a:r>
            <a:r>
              <a:rPr lang="en-GB" dirty="0" smtClean="0"/>
              <a:t>surgery </a:t>
            </a:r>
            <a:r>
              <a:rPr lang="en-GB" dirty="0"/>
              <a:t>which will include some or all of these people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/>
              <a:t>Do you know what each person in your </a:t>
            </a:r>
            <a:r>
              <a:rPr lang="en-GB" dirty="0" smtClean="0"/>
              <a:t>surgery </a:t>
            </a:r>
            <a:r>
              <a:rPr lang="en-GB" dirty="0"/>
              <a:t>does?</a:t>
            </a:r>
          </a:p>
          <a:p>
            <a:r>
              <a:rPr lang="en-GB" dirty="0" smtClean="0"/>
              <a:t>Care Navigator</a:t>
            </a:r>
          </a:p>
          <a:p>
            <a:r>
              <a:rPr lang="en-GB" dirty="0" smtClean="0"/>
              <a:t>Pharmacist</a:t>
            </a:r>
          </a:p>
          <a:p>
            <a:r>
              <a:rPr lang="en-GB" dirty="0" smtClean="0"/>
              <a:t>Dispenser</a:t>
            </a:r>
          </a:p>
          <a:p>
            <a:r>
              <a:rPr lang="en-GB" dirty="0" smtClean="0"/>
              <a:t>Physiotherapist</a:t>
            </a:r>
          </a:p>
          <a:p>
            <a:r>
              <a:rPr lang="en-GB" dirty="0" smtClean="0"/>
              <a:t>Paramedic</a:t>
            </a:r>
          </a:p>
          <a:p>
            <a:r>
              <a:rPr lang="en-GB" dirty="0" smtClean="0"/>
              <a:t>Specialist Teams (who may provide minor operations)</a:t>
            </a:r>
          </a:p>
          <a:p>
            <a:r>
              <a:rPr lang="en-GB" dirty="0" smtClean="0"/>
              <a:t>Counsellors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653" y="2105416"/>
            <a:ext cx="4585869" cy="4585869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768" y="5936905"/>
            <a:ext cx="3133725" cy="754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10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1095</TotalTime>
  <Words>1466</Words>
  <Application>Microsoft Office PowerPoint</Application>
  <PresentationFormat>Widescreen</PresentationFormat>
  <Paragraphs>189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Trebuchet MS</vt:lpstr>
      <vt:lpstr>Wingdings 3</vt:lpstr>
      <vt:lpstr>Facet</vt:lpstr>
      <vt:lpstr>General Practice</vt:lpstr>
      <vt:lpstr>Welcome to the PPG Toolkit</vt:lpstr>
      <vt:lpstr>Welcome to the PPG Toolkit</vt:lpstr>
      <vt:lpstr>Terminology used within this Toolkit</vt:lpstr>
      <vt:lpstr>Key Messages to Patients</vt:lpstr>
      <vt:lpstr>Key Messages to Patients</vt:lpstr>
      <vt:lpstr>Key messages to consider</vt:lpstr>
      <vt:lpstr>Who is part of your Practice?</vt:lpstr>
      <vt:lpstr>Who is part of your Practice?</vt:lpstr>
      <vt:lpstr>Find out more about people who work at the Practice</vt:lpstr>
      <vt:lpstr>Key messages to consider</vt:lpstr>
      <vt:lpstr>Key Messages to Patients</vt:lpstr>
      <vt:lpstr>What can I do to get the best out of an appointment?</vt:lpstr>
      <vt:lpstr>What can I do to help myself?</vt:lpstr>
      <vt:lpstr>What can I do to get the best out of an appointment?</vt:lpstr>
      <vt:lpstr>Accessing services at the surgery</vt:lpstr>
      <vt:lpstr>Medication and Prescriptions</vt:lpstr>
      <vt:lpstr>Additional information for the PPG</vt:lpstr>
      <vt:lpstr>How the Patient Participation Group (PPG) can help </vt:lpstr>
      <vt:lpstr>Resources</vt:lpstr>
      <vt:lpstr>Resources</vt:lpstr>
      <vt:lpstr>Contact Details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Practice</dc:title>
  <dc:creator>Oonagh Quinn</dc:creator>
  <cp:lastModifiedBy>Oonagh Quinn</cp:lastModifiedBy>
  <cp:revision>48</cp:revision>
  <cp:lastPrinted>2019-03-21T12:06:44Z</cp:lastPrinted>
  <dcterms:created xsi:type="dcterms:W3CDTF">2019-02-21T11:34:32Z</dcterms:created>
  <dcterms:modified xsi:type="dcterms:W3CDTF">2019-08-29T15:13:18Z</dcterms:modified>
</cp:coreProperties>
</file>